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58" r:id="rId5"/>
  </p:sldIdLst>
  <p:sldSz cx="43891200" cy="3291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7F3"/>
    <a:srgbClr val="EEF9FF"/>
    <a:srgbClr val="E3EEFF"/>
    <a:srgbClr val="E2F2FF"/>
    <a:srgbClr val="999793"/>
    <a:srgbClr val="8B8985"/>
    <a:srgbClr val="94BD7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C9AB4DC-9ADC-431E-9A12-A3DAFAFF7088}" v="4" dt="2022-01-03T22:55:06.7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 autoAdjust="0"/>
    <p:restoredTop sz="93836"/>
  </p:normalViewPr>
  <p:slideViewPr>
    <p:cSldViewPr snapToGrid="0">
      <p:cViewPr varScale="1">
        <p:scale>
          <a:sx n="23" d="100"/>
          <a:sy n="23" d="100"/>
        </p:scale>
        <p:origin x="2128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7" d="100"/>
          <a:sy n="97" d="100"/>
        </p:scale>
        <p:origin x="4328" y="20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6ED7E6-F131-924B-8A4C-7D48ABB31625}" type="datetimeFigureOut">
              <a:rPr lang="en-US" smtClean="0"/>
              <a:t>3/16/25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FCFD8D5-E376-554F-98C4-5388AA068C6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0782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CFD8D5-E376-554F-98C4-5388AA068C6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822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786118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F77B405-C13C-7D84-AD42-D5EC61B0A742}"/>
              </a:ext>
            </a:extLst>
          </p:cNvPr>
          <p:cNvSpPr/>
          <p:nvPr userDrawn="1"/>
        </p:nvSpPr>
        <p:spPr>
          <a:xfrm>
            <a:off x="0" y="30134164"/>
            <a:ext cx="43891200" cy="2784235"/>
          </a:xfrm>
          <a:prstGeom prst="rect">
            <a:avLst/>
          </a:prstGeom>
          <a:gradFill flip="none" rotWithShape="1">
            <a:gsLst>
              <a:gs pos="0">
                <a:schemeClr val="tx1"/>
              </a:gs>
              <a:gs pos="40000">
                <a:schemeClr val="tx1">
                  <a:lumMod val="85000"/>
                  <a:lumOff val="15000"/>
                </a:schemeClr>
              </a:gs>
              <a:gs pos="69000">
                <a:schemeClr val="accent2">
                  <a:lumMod val="75000"/>
                </a:schemeClr>
              </a:gs>
              <a:gs pos="97000">
                <a:srgbClr val="FFC000"/>
              </a:gs>
            </a:gsLst>
            <a:lin ang="54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Aft>
                <a:spcPts val="1125"/>
              </a:spcAft>
            </a:pPr>
            <a:r>
              <a:rPr lang="en-US" sz="4500" b="0" i="0" dirty="0">
                <a:solidFill>
                  <a:schemeClr val="bg1"/>
                </a:solidFill>
                <a:effectLst/>
                <a:latin typeface="Roboto" panose="02000000000000000000" pitchFamily="2" charset="0"/>
              </a:rPr>
              <a:t> ​</a:t>
            </a:r>
            <a:r>
              <a:rPr lang="en-US" sz="4500" b="0" i="0" dirty="0">
                <a:solidFill>
                  <a:schemeClr val="bg1"/>
                </a:solidFill>
                <a:effectLst/>
                <a:latin typeface="+mn-lt"/>
              </a:rPr>
              <a:t>47th​ ​Annual​ ​Meeting​ ​and​ ​Symposium​ ​</a:t>
            </a:r>
            <a:r>
              <a:rPr lang="en-US" altLang="en-US" sz="4500" dirty="0">
                <a:solidFill>
                  <a:schemeClr val="bg1"/>
                </a:solidFill>
                <a:latin typeface="+mn-lt"/>
              </a:rPr>
              <a:t>of the Antenna Measurement Techniques Association (AMTA)</a:t>
            </a:r>
            <a:endParaRPr lang="en-US" sz="4500" b="0" i="0" dirty="0">
              <a:solidFill>
                <a:schemeClr val="bg1"/>
              </a:solidFill>
              <a:effectLst/>
              <a:latin typeface="+mn-lt"/>
            </a:endParaRPr>
          </a:p>
          <a:p>
            <a:pPr algn="ctr" fontAlgn="base">
              <a:spcAft>
                <a:spcPts val="1125"/>
              </a:spcAft>
            </a:pPr>
            <a:r>
              <a:rPr lang="en-US" sz="4500" b="0" i="0" dirty="0">
                <a:solidFill>
                  <a:schemeClr val="bg1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November 2-7, ​2025 - Tucson, Arizona​ U.S.</a:t>
            </a:r>
            <a:r>
              <a:rPr lang="en-US" altLang="en-US" sz="4500" dirty="0">
                <a:solidFill>
                  <a:schemeClr val="bg1"/>
                </a:solidFill>
                <a:latin typeface="+mn-lt"/>
              </a:rPr>
              <a:t> </a:t>
            </a:r>
            <a:endParaRPr lang="en-US" sz="4500" b="0" i="0" dirty="0">
              <a:solidFill>
                <a:schemeClr val="bg1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3" name="Picture 7" descr="A logo with a cactus and a wolf howling at it&#10;&#10;Description automatically generated">
            <a:extLst>
              <a:ext uri="{FF2B5EF4-FFF2-40B4-BE49-F238E27FC236}">
                <a16:creationId xmlns:a16="http://schemas.microsoft.com/office/drawing/2014/main" id="{09C1C5EC-49E5-3717-26AC-C883D726D8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0261"/>
          <a:stretch>
            <a:fillRect/>
          </a:stretch>
        </p:blipFill>
        <p:spPr bwMode="auto">
          <a:xfrm>
            <a:off x="1" y="30416265"/>
            <a:ext cx="3791238" cy="2320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9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C20F9F5A-C408-61E3-9C5F-0F82CC7C98F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lum bright="70000" contrast="-7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99963" y="30147815"/>
            <a:ext cx="2724437" cy="27842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B8109509-02BE-6782-0A3B-E97303C0C3AF}"/>
              </a:ext>
            </a:extLst>
          </p:cNvPr>
          <p:cNvSpPr txBox="1">
            <a:spLocks/>
          </p:cNvSpPr>
          <p:nvPr userDrawn="1"/>
        </p:nvSpPr>
        <p:spPr>
          <a:xfrm>
            <a:off x="8516425" y="426567"/>
            <a:ext cx="27142831" cy="200361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5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Paper Title for Poster for AMTA 2025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5CF0B356-6E3D-F03E-E320-BAF9847719ED}"/>
              </a:ext>
            </a:extLst>
          </p:cNvPr>
          <p:cNvSpPr txBox="1">
            <a:spLocks/>
          </p:cNvSpPr>
          <p:nvPr userDrawn="1"/>
        </p:nvSpPr>
        <p:spPr>
          <a:xfrm>
            <a:off x="7901009" y="2242285"/>
            <a:ext cx="28373662" cy="2003613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marL="1097280" indent="-1097280" algn="l" defTabSz="4389120" rtl="0" eaLnBrk="1" latinLnBrk="0" hangingPunct="1">
              <a:lnSpc>
                <a:spcPct val="90000"/>
              </a:lnSpc>
              <a:spcBef>
                <a:spcPts val="4800"/>
              </a:spcBef>
              <a:buFont typeface="Arial" panose="020B0604020202020204" pitchFamily="34" charset="0"/>
              <a:buChar char="•"/>
              <a:defRPr sz="134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2918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11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4864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9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6809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87552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207008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426464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645920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8653760" indent="-1097280" algn="l" defTabSz="4389120" rtl="0" eaLnBrk="1" latinLnBrk="0" hangingPunct="1">
              <a:lnSpc>
                <a:spcPct val="90000"/>
              </a:lnSpc>
              <a:spcBef>
                <a:spcPts val="2400"/>
              </a:spcBef>
              <a:buFont typeface="Arial" panose="020B0604020202020204" pitchFamily="34" charset="0"/>
              <a:buChar char="•"/>
              <a:defRPr sz="86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 typeface="Arial" panose="020B0604020202020204" pitchFamily="34" charset="0"/>
              <a:buNone/>
            </a:pPr>
            <a:r>
              <a:rPr lang="en-US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George W. Bush</a:t>
            </a:r>
            <a:r>
              <a:rPr lang="en-US" sz="6600" b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Barack Obama</a:t>
            </a:r>
            <a:r>
              <a:rPr lang="en-US" sz="6600" b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and Joe Biden</a:t>
            </a:r>
            <a:r>
              <a:rPr lang="en-US" sz="6600" b="1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sz="6600" b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3D5FDF4-365D-B081-DDA1-60713A751ED8}"/>
              </a:ext>
            </a:extLst>
          </p:cNvPr>
          <p:cNvSpPr txBox="1">
            <a:spLocks/>
          </p:cNvSpPr>
          <p:nvPr userDrawn="1"/>
        </p:nvSpPr>
        <p:spPr bwMode="auto">
          <a:xfrm>
            <a:off x="690880" y="2712281"/>
            <a:ext cx="42793920" cy="2003613"/>
          </a:xfrm>
          <a:prstGeom prst="rect">
            <a:avLst/>
          </a:prstGeom>
          <a:noFill/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>
            <a:lvl1pPr marL="0" indent="0" algn="ctr" rtl="0" eaLnBrk="1" fontAlgn="base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fontAlgn="base" hangingPunct="1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20000"/>
              </a:lnSpc>
            </a:pPr>
            <a:endParaRPr lang="en-US" sz="4400" b="1" baseline="30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r>
              <a:rPr lang="en-US" sz="6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Yale University, Connecticut, U.S., </a:t>
            </a:r>
            <a:r>
              <a:rPr lang="en-US" sz="6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Columbia University, New York, U.S., </a:t>
            </a:r>
            <a:r>
              <a:rPr lang="en-US" sz="6000" baseline="30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University of Delaware, Delaware, U.S.</a:t>
            </a:r>
          </a:p>
          <a:p>
            <a:pPr marL="457200" indent="-457200" algn="ctr">
              <a:lnSpc>
                <a:spcPct val="120000"/>
              </a:lnSpc>
              <a:spcBef>
                <a:spcPts val="0"/>
              </a:spcBef>
              <a:buFont typeface="Arial" panose="020B0604020202020204" pitchFamily="34" charset="0"/>
              <a:buAutoNum type="arabicParenBoth"/>
            </a:pPr>
            <a:endParaRPr lang="en-US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20000"/>
              </a:lnSpc>
              <a:spcBef>
                <a:spcPts val="0"/>
              </a:spcBef>
            </a:pPr>
            <a:endParaRPr lang="en-US" sz="6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44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tle 2">
            <a:extLst>
              <a:ext uri="{FF2B5EF4-FFF2-40B4-BE49-F238E27FC236}">
                <a16:creationId xmlns:a16="http://schemas.microsoft.com/office/drawing/2014/main" id="{49BE8E9B-1440-D210-1D62-2FC45EC8959C}"/>
              </a:ext>
            </a:extLst>
          </p:cNvPr>
          <p:cNvSpPr txBox="1">
            <a:spLocks/>
          </p:cNvSpPr>
          <p:nvPr/>
        </p:nvSpPr>
        <p:spPr>
          <a:xfrm>
            <a:off x="37816972" y="1126434"/>
            <a:ext cx="4927600" cy="1889573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l" defTabSz="4389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11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1300" dirty="0"/>
              <a:t>Your Logo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2BC382C-9188-D37A-561C-AB0A6B427AD2}"/>
              </a:ext>
            </a:extLst>
          </p:cNvPr>
          <p:cNvSpPr txBox="1"/>
          <p:nvPr/>
        </p:nvSpPr>
        <p:spPr>
          <a:xfrm>
            <a:off x="1146628" y="5248645"/>
            <a:ext cx="12984565" cy="24098905"/>
          </a:xfrm>
          <a:prstGeom prst="rect">
            <a:avLst/>
          </a:prstGeom>
          <a:solidFill>
            <a:srgbClr val="FFF7F3"/>
          </a:solidFill>
        </p:spPr>
        <p:txBody>
          <a:bodyPr wrap="square">
            <a:spAutoFit/>
          </a:bodyPr>
          <a:lstStyle/>
          <a:p>
            <a:pPr marL="1047750" lvl="2" indent="-993775">
              <a:buFont typeface="Arial" panose="020B0604020202020204" pitchFamily="34" charset="0"/>
              <a:buChar char="•"/>
            </a:pPr>
            <a:endParaRPr lang="en-US" sz="6000" b="1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47750" lvl="2" indent="-99377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Keep it Simple: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Use a clean and uncluttered layout. Limit the amount of text and focus on key points.</a:t>
            </a:r>
          </a:p>
          <a:p>
            <a:pPr marL="1047750" lvl="2" indent="-99377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Visual Hierarchy: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Use headings, bullet points, and varying font sizes to guide the viewer’s eye through the poster.</a:t>
            </a:r>
          </a:p>
          <a:p>
            <a:pPr marL="1047750" lvl="2" indent="-99377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Incorporate Figures and Images: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Use graphs, charts, and images to illustrate your points. Visuals can help convey complex data more clearly.</a:t>
            </a:r>
          </a:p>
          <a:p>
            <a:pPr marL="1047750" lvl="2" indent="-99377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Color Contrast: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Ensure good contrast between text and background colors for readability.</a:t>
            </a:r>
          </a:p>
          <a:p>
            <a:pPr marL="1047750" lvl="2" indent="-993775">
              <a:buFont typeface="Arial" panose="020B0604020202020204" pitchFamily="34" charset="0"/>
              <a:buChar char="•"/>
            </a:pPr>
            <a:r>
              <a:rPr lang="en-US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Please use standard template fonts (Time New Roman, Arial, Calibri, Calibri Light)</a:t>
            </a: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47750" lvl="2" indent="-99377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Logical Flow: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Organize content in a logical sequence (e.g., Introduction, Methods, Results, Conclusion).</a:t>
            </a:r>
          </a:p>
          <a:p>
            <a:pPr marL="1435100" lvl="2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2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2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2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DB01D7F-4883-ECE3-C288-451FE3EC3EE2}"/>
              </a:ext>
            </a:extLst>
          </p:cNvPr>
          <p:cNvSpPr/>
          <p:nvPr/>
        </p:nvSpPr>
        <p:spPr>
          <a:xfrm>
            <a:off x="37816972" y="478971"/>
            <a:ext cx="5421085" cy="1889573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6DF5700-A83F-4D36-E629-E7C60167281F}"/>
              </a:ext>
            </a:extLst>
          </p:cNvPr>
          <p:cNvSpPr txBox="1"/>
          <p:nvPr/>
        </p:nvSpPr>
        <p:spPr>
          <a:xfrm>
            <a:off x="14978358" y="5248645"/>
            <a:ext cx="12984565" cy="24098905"/>
          </a:xfrm>
          <a:prstGeom prst="rect">
            <a:avLst/>
          </a:prstGeom>
          <a:solidFill>
            <a:srgbClr val="FFF7F3"/>
          </a:solidFill>
        </p:spPr>
        <p:txBody>
          <a:bodyPr wrap="square">
            <a:spAutoFit/>
          </a:bodyPr>
          <a:lstStyle/>
          <a:p>
            <a:pPr marL="1435100" lvl="2" indent="-1381125">
              <a:buFont typeface="Arial" panose="020B0604020202020204" pitchFamily="34" charset="0"/>
              <a:buChar char="•"/>
            </a:pPr>
            <a:endParaRPr lang="en-US" sz="6000" b="1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2" indent="-138112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Limit Text: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Aim for concise explanations. Use short sentences and avoid jargon where possible.</a:t>
            </a:r>
          </a:p>
          <a:p>
            <a:pPr marL="1435100" indent="-1381125" algn="l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Engage with Attendees: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Be prepared to explain your poster and answer questions. Practice your pitch to convey your research succinctly.</a:t>
            </a:r>
          </a:p>
          <a:p>
            <a:pPr marL="1435100" indent="-1381125" algn="l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Know Your Audience: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Tailor your explanations based on the attendees’ backgrounds and interests.</a:t>
            </a:r>
          </a:p>
          <a:p>
            <a:pPr marL="1435100" indent="-1381125" algn="l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Provide Takeaways: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Consider having handouts summarizing your research or providing contact information for further discussion.</a:t>
            </a:r>
          </a:p>
          <a:p>
            <a:pPr marL="1435100" indent="-1381125" algn="l">
              <a:buFont typeface="Arial" panose="020B0604020202020204" pitchFamily="34" charset="0"/>
              <a:buChar char="•"/>
            </a:pPr>
            <a:r>
              <a:rPr lang="en-US" sz="6000" b="1" dirty="0">
                <a:solidFill>
                  <a:srgbClr val="2E2F3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Add a QR-code with additional information</a:t>
            </a:r>
          </a:p>
          <a:p>
            <a:pPr marL="1435100" indent="-1381125" algn="l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Encourage Interaction: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Stand by your poster and invite attendees to ask questions. Be open to feedback and discussions.</a:t>
            </a:r>
          </a:p>
          <a:p>
            <a:pPr marL="1435100" indent="-1381125" algn="l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indent="-1381125" algn="l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indent="-1381125" algn="l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indent="-1381125" algn="l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indent="-1381125" algn="l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AE82854-228C-B2C6-F386-ED7B651F7786}"/>
              </a:ext>
            </a:extLst>
          </p:cNvPr>
          <p:cNvSpPr txBox="1"/>
          <p:nvPr/>
        </p:nvSpPr>
        <p:spPr>
          <a:xfrm>
            <a:off x="28810089" y="5125190"/>
            <a:ext cx="12984565" cy="24098905"/>
          </a:xfrm>
          <a:prstGeom prst="rect">
            <a:avLst/>
          </a:prstGeom>
          <a:solidFill>
            <a:srgbClr val="FFF7F3"/>
          </a:solidFill>
        </p:spPr>
        <p:txBody>
          <a:bodyPr wrap="square">
            <a:spAutoFit/>
          </a:bodyPr>
          <a:lstStyle/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1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r>
              <a:rPr lang="en-US" sz="6000" b="1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Be Mindful of Time</a:t>
            </a:r>
            <a:r>
              <a:rPr lang="en-US" sz="600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If the session has a specific duration, manage your time to ensure you can engage with multiple attendees.</a:t>
            </a:r>
          </a:p>
          <a:p>
            <a:pPr marL="1435100" lvl="1" indent="-1381125">
              <a:buFont typeface="Arial" panose="020B0604020202020204" pitchFamily="34" charset="0"/>
              <a:buChar char="•"/>
            </a:pPr>
            <a:r>
              <a:rPr lang="en-US" sz="6000" b="0" i="0" dirty="0">
                <a:solidFill>
                  <a:srgbClr val="2E2F3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By following these recommendations, you can create an effective and engaging poster session that effectively communicates your research!</a:t>
            </a: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dirty="0">
              <a:solidFill>
                <a:srgbClr val="2E2F3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435100" lvl="1" indent="-1381125">
              <a:buFont typeface="Arial" panose="020B0604020202020204" pitchFamily="34" charset="0"/>
              <a:buChar char="•"/>
            </a:pPr>
            <a:endParaRPr lang="en-US" sz="6000" b="0" i="0" dirty="0">
              <a:solidFill>
                <a:srgbClr val="2E2F3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Free QR code maker with logo in the ...">
            <a:extLst>
              <a:ext uri="{FF2B5EF4-FFF2-40B4-BE49-F238E27FC236}">
                <a16:creationId xmlns:a16="http://schemas.microsoft.com/office/drawing/2014/main" id="{F9860387-8CB1-336C-F4BB-118F90C01C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098136" y="18063092"/>
            <a:ext cx="4408469" cy="44084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558519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BF5487436D654D92D95829DED5109B" ma:contentTypeVersion="13" ma:contentTypeDescription="Create a new document." ma:contentTypeScope="" ma:versionID="91b37392b12c3e23c28636d6b19ac547">
  <xsd:schema xmlns:xsd="http://www.w3.org/2001/XMLSchema" xmlns:xs="http://www.w3.org/2001/XMLSchema" xmlns:p="http://schemas.microsoft.com/office/2006/metadata/properties" xmlns:ns2="67828ce8-b074-47ce-b549-e8c1a05b2f80" xmlns:ns3="541266f4-1e9b-4247-88a9-bed052d412d5" targetNamespace="http://schemas.microsoft.com/office/2006/metadata/properties" ma:root="true" ma:fieldsID="fb63869a60e1053094ccd494ae885b2f" ns2:_="" ns3:_="">
    <xsd:import namespace="67828ce8-b074-47ce-b549-e8c1a05b2f80"/>
    <xsd:import namespace="541266f4-1e9b-4247-88a9-bed052d412d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828ce8-b074-47ce-b549-e8c1a05b2f8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1266f4-1e9b-4247-88a9-bed052d412d5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07CBB8-B66F-415D-80F3-F7DC6B363A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75AE716-227A-4CB5-B1E1-3F89E3FC0F2E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87FA7695-EA6D-4A28-8433-F357E669963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828ce8-b074-47ce-b549-e8c1a05b2f80"/>
    <ds:schemaRef ds:uri="541266f4-1e9b-4247-88a9-bed052d412d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394</TotalTime>
  <Words>271</Words>
  <Application>Microsoft Macintosh PowerPoint</Application>
  <PresentationFormat>Custom</PresentationFormat>
  <Paragraphs>38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Roboto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 Hassett</dc:creator>
  <cp:lastModifiedBy>Salazar Cerreno, Jorge L.</cp:lastModifiedBy>
  <cp:revision>9</cp:revision>
  <dcterms:created xsi:type="dcterms:W3CDTF">2021-11-09T19:46:03Z</dcterms:created>
  <dcterms:modified xsi:type="dcterms:W3CDTF">2025-03-16T15:55:22Z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0x010100B3BF5487436D654D92D95829DED5109B</vt:lpwstr>
  </property>
</Properties>
</file>