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3203" r:id="rId5"/>
    <p:sldId id="3204" r:id="rId6"/>
    <p:sldId id="3178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59"/>
    <a:srgbClr val="009EC7"/>
    <a:srgbClr val="BFBFBF"/>
    <a:srgbClr val="E6C28C"/>
    <a:srgbClr val="999793"/>
    <a:srgbClr val="8B8985"/>
    <a:srgbClr val="94B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2877" autoAdjust="0"/>
  </p:normalViewPr>
  <p:slideViewPr>
    <p:cSldViewPr snapToGrid="0">
      <p:cViewPr varScale="1">
        <p:scale>
          <a:sx n="113" d="100"/>
          <a:sy n="113" d="100"/>
        </p:scale>
        <p:origin x="1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6CDA88-3CD2-54BA-D281-4BA55C50A5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6E423-15BF-2672-D3D3-10A9A7D729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F5870-0CF1-774C-B0CD-124679889AF6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E8480-C679-EC02-F7E7-3FD8C85EA0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407AD-D21F-3E96-9506-C2828004B1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DAFF1-39FB-0942-BFBD-71B81EBC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4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66360-86AC-48A0-90CD-21257514164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ADA6F-6D32-42F6-8927-7D2D100B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1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0CF0A9-1ECF-C27F-0B72-6FCF03B49F53}"/>
              </a:ext>
            </a:extLst>
          </p:cNvPr>
          <p:cNvSpPr/>
          <p:nvPr userDrawn="1"/>
        </p:nvSpPr>
        <p:spPr>
          <a:xfrm>
            <a:off x="0" y="5957753"/>
            <a:ext cx="12192000" cy="94389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tx1">
                  <a:lumMod val="85000"/>
                  <a:lumOff val="15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rgbClr val="FFC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1125"/>
              </a:spcAft>
            </a:pPr>
            <a:r>
              <a:rPr lang="en-US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​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+mn-lt"/>
              </a:rPr>
              <a:t>47th​ ​Annual​ ​Meeting​ ​and​ ​Symposium​ ​of​ ​the​ ​</a:t>
            </a:r>
            <a:r>
              <a:rPr lang="en-US" altLang="en-US" sz="1200" dirty="0">
                <a:solidFill>
                  <a:schemeClr val="bg1"/>
                </a:solidFill>
                <a:latin typeface="+mn-lt"/>
              </a:rPr>
              <a:t>Antenna Measurement Techniques Association (AMTA)</a:t>
            </a:r>
            <a:endParaRPr lang="en-US" sz="1200" b="0" i="0" dirty="0">
              <a:solidFill>
                <a:schemeClr val="bg1"/>
              </a:solidFill>
              <a:effectLst/>
              <a:latin typeface="+mn-lt"/>
            </a:endParaRPr>
          </a:p>
          <a:p>
            <a:pPr algn="ctr" fontAlgn="base">
              <a:spcAft>
                <a:spcPts val="1125"/>
              </a:spcAft>
            </a:pPr>
            <a:r>
              <a:rPr lang="en-US" sz="1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 2-7, ​2025 - Tucson, Arizona​ U.S.</a:t>
            </a:r>
          </a:p>
        </p:txBody>
      </p:sp>
      <p:pic>
        <p:nvPicPr>
          <p:cNvPr id="5" name="Picture 7" descr="A logo with a cactus and a wolf howling at it&#10;&#10;Description automatically generated">
            <a:extLst>
              <a:ext uri="{FF2B5EF4-FFF2-40B4-BE49-F238E27FC236}">
                <a16:creationId xmlns:a16="http://schemas.microsoft.com/office/drawing/2014/main" id="{34F1BBDD-5CBC-6124-9EBC-986F1F27D7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61"/>
          <a:stretch>
            <a:fillRect/>
          </a:stretch>
        </p:blipFill>
        <p:spPr bwMode="auto">
          <a:xfrm>
            <a:off x="0" y="5971200"/>
            <a:ext cx="1406675" cy="84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43A8143-5D59-0C3A-2972-5C3B9FB184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45" y="5660340"/>
            <a:ext cx="1283355" cy="128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E32D86-EC08-156B-1233-D40E65D71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3673" y="634314"/>
            <a:ext cx="7384649" cy="1039516"/>
          </a:xfrm>
          <a:noFill/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3B7A5D-5ABC-0541-D38F-054A7CA60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3488" y="2080792"/>
            <a:ext cx="8285019" cy="433808"/>
          </a:xfrm>
          <a:noFill/>
        </p:spPr>
        <p:txBody>
          <a:bodyPr>
            <a:normAutofit fontScale="77500" lnSpcReduction="20000"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537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6239E8-76AE-4574-DAA4-6A70E764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6728-A8FC-4264-951A-C2238C6D24ED}" type="datetimeFigureOut">
              <a:rPr lang="en-US"/>
              <a:pPr>
                <a:defRPr/>
              </a:pPr>
              <a:t>3/19/25</a:t>
            </a:fld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7E1E72C-0562-B48C-0742-EAB1AE587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67875" y="6491287"/>
            <a:ext cx="1371600" cy="267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8A4E6-2320-4FEC-8D84-375E0E91F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6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75846"/>
            <a:ext cx="10515600" cy="790919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134209"/>
            <a:ext cx="11596878" cy="494716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12873-1EA8-FDC4-35F0-E3813523A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9538" y="6491287"/>
            <a:ext cx="182880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8A4CE-D82E-4600-8464-2AC865401CEB}" type="datetimeFigureOut">
              <a:rPr lang="en-US"/>
              <a:pPr>
                <a:defRPr/>
              </a:pPr>
              <a:t>3/19/25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B1023-F4B7-F9F5-D018-B172B50E43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67875" y="6491287"/>
            <a:ext cx="1371600" cy="267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67092-03BA-4979-AAC8-2C28E3B7A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6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944806"/>
            <a:ext cx="10515600" cy="2785655"/>
          </a:xfrm>
          <a:prstGeom prst="rect">
            <a:avLst/>
          </a:prstGeom>
        </p:spPr>
        <p:txBody>
          <a:bodyPr anchor="b"/>
          <a:lstStyle>
            <a:lvl1pPr>
              <a:defRPr sz="5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02723"/>
            <a:ext cx="10515600" cy="17104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B7C53-C782-100D-317D-10DB5FFC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5CB69-5076-4AFC-A389-4D6AECC49183}" type="datetimeFigureOut">
              <a:rPr lang="en-US"/>
              <a:pPr>
                <a:defRPr/>
              </a:pPr>
              <a:t>3/19/25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BCAD0F-7893-0BC5-2852-3040553AD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67875" y="6491287"/>
            <a:ext cx="1371600" cy="267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67092-03BA-4979-AAC8-2C28E3B7A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5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3" y="219809"/>
            <a:ext cx="10520524" cy="94956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692" y="1354015"/>
            <a:ext cx="5668108" cy="482294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54015"/>
            <a:ext cx="5668107" cy="482294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A64704-AD67-ADB9-E4B6-F1C5B867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67DD-6496-4023-B24E-F1DC03A57472}" type="datetimeFigureOut">
              <a:rPr lang="en-US"/>
              <a:pPr>
                <a:defRPr/>
              </a:pPr>
              <a:t>3/19/25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54952-F86E-118E-0E82-2800A656E0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67875" y="6491287"/>
            <a:ext cx="1371600" cy="267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BC053-98D0-4CDB-8297-72C1254E8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41" y="227897"/>
            <a:ext cx="10515531" cy="90595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40" y="1286162"/>
            <a:ext cx="565003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540" y="2244092"/>
            <a:ext cx="5650036" cy="3945571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87971"/>
            <a:ext cx="567226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4092"/>
            <a:ext cx="5672260" cy="3945571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E860F-3690-5401-DB08-6AD4BF33C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975A-22B5-4429-8C00-B442EADC2009}" type="datetimeFigureOut">
              <a:rPr lang="en-US"/>
              <a:pPr>
                <a:defRPr/>
              </a:pPr>
              <a:t>3/19/25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97AC4-B62D-4E9B-7590-DC012651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D8EF77-A82E-2EBE-A737-3EDBCED8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7875" y="6491287"/>
            <a:ext cx="1371600" cy="267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633D0-4C6E-4065-964F-39CCBEDAD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6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28600"/>
            <a:ext cx="10442448" cy="90525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7A049BA-A75F-4BAB-85B2-7148B393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FAE3-2951-4589-A4E1-A81FCDB67FCD}" type="datetimeFigureOut">
              <a:rPr lang="en-US"/>
              <a:pPr>
                <a:defRPr/>
              </a:pPr>
              <a:t>3/19/25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4F6C14-AA1D-27CE-9916-1BB22E749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667875" y="6491287"/>
            <a:ext cx="1371600" cy="267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A0D63-19A7-452F-86C9-4E9A6EE72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7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66057-5200-4BEC-8890-C4F728CF6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184" y="1054156"/>
            <a:ext cx="5690616" cy="5122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rgbClr val="56808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C2A95-ADC4-44C6-8C75-224C31ED3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54156"/>
            <a:ext cx="5690616" cy="51228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rgbClr val="56808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B4397DDD-1662-0B40-B54C-019622B1A025}"/>
              </a:ext>
            </a:extLst>
          </p:cNvPr>
          <p:cNvSpPr txBox="1">
            <a:spLocks/>
          </p:cNvSpPr>
          <p:nvPr userDrawn="1"/>
        </p:nvSpPr>
        <p:spPr>
          <a:xfrm>
            <a:off x="11670506" y="6534157"/>
            <a:ext cx="519111" cy="32004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46997C-3263-4EF1-BA1C-03FDDC5369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568475-1149-5749-B9E3-03C91BC0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46253"/>
            <a:ext cx="10497312" cy="64985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460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862B571B-D709-3A7C-6FA5-3F9BABA7B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228600"/>
            <a:ext cx="10515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03FA68CC-D1D2-6B91-2DD2-3F676B30B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247775"/>
            <a:ext cx="11568112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32" name="Picture 7" descr="A logo with a cactus and a wolf howling at it&#10;&#10;Description automatically generated">
            <a:extLst>
              <a:ext uri="{FF2B5EF4-FFF2-40B4-BE49-F238E27FC236}">
                <a16:creationId xmlns:a16="http://schemas.microsoft.com/office/drawing/2014/main" id="{2C41112A-ACA5-33E8-0185-3633D7C3B2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61"/>
          <a:stretch>
            <a:fillRect/>
          </a:stretch>
        </p:blipFill>
        <p:spPr bwMode="auto">
          <a:xfrm>
            <a:off x="149225" y="6122988"/>
            <a:ext cx="10683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3EC654-3553-E11C-DB28-32BADFDD1163}"/>
              </a:ext>
            </a:extLst>
          </p:cNvPr>
          <p:cNvSpPr/>
          <p:nvPr/>
        </p:nvSpPr>
        <p:spPr>
          <a:xfrm>
            <a:off x="1243013" y="6483914"/>
            <a:ext cx="9966325" cy="274637"/>
          </a:xfrm>
          <a:prstGeom prst="roundRect">
            <a:avLst/>
          </a:prstGeom>
          <a:gradFill flip="none" rotWithShape="1">
            <a:gsLst>
              <a:gs pos="2000">
                <a:schemeClr val="tx1"/>
              </a:gs>
              <a:gs pos="25220">
                <a:srgbClr val="4C280F"/>
              </a:gs>
              <a:gs pos="42880">
                <a:srgbClr val="85461B"/>
              </a:gs>
              <a:gs pos="75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noFill/>
            </a:endParaRPr>
          </a:p>
        </p:txBody>
      </p:sp>
      <p:pic>
        <p:nvPicPr>
          <p:cNvPr id="1033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5F2156B-DF28-62AB-6DE3-6BED16EE7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75" y="6061075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F6B7E-B44D-8E2E-1318-E184780C5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9538" y="6491288"/>
            <a:ext cx="182880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1BEA3AF-5A59-4604-9504-687E01D8669F}" type="datetimeFigureOut">
              <a:rPr lang="en-US"/>
              <a:pPr>
                <a:defRPr/>
              </a:pPr>
              <a:t>3/19/25</a:t>
            </a:fld>
            <a:endParaRPr lang="en-US" dirty="0"/>
          </a:p>
        </p:txBody>
      </p:sp>
      <p:sp>
        <p:nvSpPr>
          <p:cNvPr id="1027" name="TextBox 19">
            <a:extLst>
              <a:ext uri="{FF2B5EF4-FFF2-40B4-BE49-F238E27FC236}">
                <a16:creationId xmlns:a16="http://schemas.microsoft.com/office/drawing/2014/main" id="{ECE4E3E7-95C1-7749-73F6-5FAF5AC6C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6468037"/>
            <a:ext cx="12192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</a:rPr>
              <a:t>The 47</a:t>
            </a:r>
            <a:r>
              <a:rPr lang="en-US" altLang="en-US" sz="1200" baseline="30000" dirty="0">
                <a:solidFill>
                  <a:schemeClr val="bg1"/>
                </a:solidFill>
              </a:rPr>
              <a:t>th</a:t>
            </a:r>
            <a:r>
              <a:rPr lang="en-US" altLang="en-US" sz="1200" dirty="0">
                <a:solidFill>
                  <a:schemeClr val="bg1"/>
                </a:solidFill>
              </a:rPr>
              <a:t> Annual Meeting and Symposium of the Antenna Measurement Techniques Association (AMTA)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D808-B4FB-108B-ACA4-617CF5D12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7875" y="6491287"/>
            <a:ext cx="1371600" cy="267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0A61A4D-2B45-444A-B8AA-9AF6E7A47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0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57E5-2AAD-DDF2-66D1-AFEA591D4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470E-9C48-3316-283E-0D877ADFE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477" y="747547"/>
            <a:ext cx="10242993" cy="914456"/>
          </a:xfrm>
          <a:noFill/>
        </p:spPr>
        <p:txBody>
          <a:bodyPr>
            <a:no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Title for the 2025 Antenna Measurement Techniques Association (AMTA)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11B4F-8AF5-0A06-0437-EB84EAC8405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50178" y="2115654"/>
            <a:ext cx="7701498" cy="482405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 W. Bush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Barack Obama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Donald Trump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Joe Biden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indent="0">
              <a:buNone/>
            </a:pPr>
            <a:endParaRPr lang="en-US" sz="2000" b="1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B851B89-08B5-A254-07F7-013EF08B4473}"/>
              </a:ext>
            </a:extLst>
          </p:cNvPr>
          <p:cNvSpPr txBox="1">
            <a:spLocks/>
          </p:cNvSpPr>
          <p:nvPr/>
        </p:nvSpPr>
        <p:spPr bwMode="auto">
          <a:xfrm>
            <a:off x="727974" y="2481035"/>
            <a:ext cx="10945906" cy="20036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Yale University, Connecticut, U.S.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Columbia University, New York, U.S.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Pennsylvania, Pennsylvania, U.S.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Delaware, Delaware, U.S.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arenBoth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Nov. 03. 2025</a:t>
            </a:r>
          </a:p>
        </p:txBody>
      </p:sp>
    </p:spTree>
    <p:extLst>
      <p:ext uri="{BB962C8B-B14F-4D97-AF65-F5344CB8AC3E}">
        <p14:creationId xmlns:p14="http://schemas.microsoft.com/office/powerpoint/2010/main" val="317740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2D21A-71C7-5350-11F8-912CF5775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30" y="838079"/>
            <a:ext cx="12208802" cy="4947168"/>
          </a:xfrm>
        </p:spPr>
        <p:txBody>
          <a:bodyPr/>
          <a:lstStyle/>
          <a:p>
            <a:pPr marL="0" indent="-223838" algn="l">
              <a:buFont typeface="+mj-lt"/>
              <a:buAutoNum type="arabicPeriod"/>
            </a:pPr>
            <a:r>
              <a:rPr lang="en-US" sz="1800" b="1" i="0" dirty="0">
                <a:solidFill>
                  <a:srgbClr val="2E2F30"/>
                </a:solidFill>
                <a:effectLst/>
              </a:rPr>
              <a:t>Design Clarity</a:t>
            </a:r>
          </a:p>
          <a:p>
            <a:pPr marL="457200" lvl="4" indent="-223838"/>
            <a:r>
              <a:rPr lang="en-US" i="0" dirty="0">
                <a:solidFill>
                  <a:srgbClr val="2E2F30"/>
                </a:solidFill>
                <a:effectLst/>
              </a:rPr>
              <a:t>Keep it Simple: Use a clean and uncluttered layout. Limit the amount of text and focus on key points.</a:t>
            </a:r>
          </a:p>
          <a:p>
            <a:pPr marL="457200" lvl="4" indent="-223838"/>
            <a:r>
              <a:rPr lang="en-US" i="0" dirty="0">
                <a:solidFill>
                  <a:srgbClr val="2E2F30"/>
                </a:solidFill>
                <a:effectLst/>
              </a:rPr>
              <a:t>Visual Hierarchy: Use headings, bullet points, and varying font sizes to guide the viewer’s eye through the presentation.</a:t>
            </a:r>
          </a:p>
          <a:p>
            <a:pPr marL="0" indent="-223838" algn="l">
              <a:buFont typeface="+mj-lt"/>
              <a:buAutoNum type="arabicPeriod"/>
            </a:pPr>
            <a:r>
              <a:rPr lang="en-US" sz="1800" b="1" i="0" dirty="0">
                <a:solidFill>
                  <a:srgbClr val="2E2F30"/>
                </a:solidFill>
                <a:effectLst/>
              </a:rPr>
              <a:t>Use Visuals Effectively</a:t>
            </a:r>
          </a:p>
          <a:p>
            <a:pPr marL="457200" lvl="4" indent="-223838"/>
            <a:r>
              <a:rPr lang="en-US" i="0" dirty="0">
                <a:solidFill>
                  <a:srgbClr val="2E2F30"/>
                </a:solidFill>
                <a:effectLst/>
              </a:rPr>
              <a:t>Incorporate Figures and Images: Use graphs, charts, and images to illustrate your points. Visuals can help convey complex data more clearly.</a:t>
            </a:r>
          </a:p>
          <a:p>
            <a:pPr marL="457200" lvl="4" indent="-223838"/>
            <a:r>
              <a:rPr lang="en-US" i="0" dirty="0">
                <a:solidFill>
                  <a:srgbClr val="2E2F30"/>
                </a:solidFill>
                <a:effectLst/>
              </a:rPr>
              <a:t>Color Contrast: Ensure good contrast between text and background colors for readability.</a:t>
            </a:r>
          </a:p>
          <a:p>
            <a:pPr marL="457200" lvl="4" indent="-223838"/>
            <a:r>
              <a:rPr lang="en-US" dirty="0">
                <a:solidFill>
                  <a:schemeClr val="tx1"/>
                </a:solidFill>
              </a:rPr>
              <a:t>Please use standard template fonts (Time New Roman, Arial, Calibri, Calibri Light)</a:t>
            </a:r>
            <a:endParaRPr lang="en-US" i="0" dirty="0">
              <a:solidFill>
                <a:srgbClr val="2E2F30"/>
              </a:solidFill>
              <a:effectLst/>
            </a:endParaRPr>
          </a:p>
          <a:p>
            <a:pPr marL="0" indent="-223838" algn="l">
              <a:buFont typeface="+mj-lt"/>
              <a:buAutoNum type="arabicPeriod"/>
            </a:pPr>
            <a:r>
              <a:rPr lang="en-US" sz="1800" b="1" i="0" dirty="0">
                <a:solidFill>
                  <a:srgbClr val="2E2F30"/>
                </a:solidFill>
                <a:effectLst/>
              </a:rPr>
              <a:t>Content Organization</a:t>
            </a:r>
          </a:p>
          <a:p>
            <a:pPr marL="457200" lvl="4" indent="-223838"/>
            <a:r>
              <a:rPr lang="en-US" i="0" dirty="0">
                <a:solidFill>
                  <a:srgbClr val="2E2F30"/>
                </a:solidFill>
                <a:effectLst/>
              </a:rPr>
              <a:t>Logical Flow: Organize content in a logical sequence (e.g., Introduction, Methods, Results, Conclusion).</a:t>
            </a:r>
          </a:p>
          <a:p>
            <a:pPr marL="457200" lvl="4" indent="-223838"/>
            <a:r>
              <a:rPr lang="en-US" i="0" dirty="0">
                <a:solidFill>
                  <a:srgbClr val="2E2F30"/>
                </a:solidFill>
                <a:effectLst/>
              </a:rPr>
              <a:t>Limit Text: Aim for concise explanations. Use short sentences and avoid jargon where possible.</a:t>
            </a:r>
          </a:p>
          <a:p>
            <a:pPr marL="0" indent="-223838" algn="l">
              <a:buFont typeface="+mj-lt"/>
              <a:buAutoNum type="arabicPeriod"/>
            </a:pPr>
            <a:r>
              <a:rPr lang="en-US" sz="1800" b="1" i="0" dirty="0">
                <a:solidFill>
                  <a:srgbClr val="2E2F30"/>
                </a:solidFill>
                <a:effectLst/>
              </a:rPr>
              <a:t>Practice Your Presentation several times. Be sure you can finish in 15 minutes</a:t>
            </a:r>
          </a:p>
          <a:p>
            <a:pPr marL="0" indent="-223838" algn="l">
              <a:buFont typeface="+mj-lt"/>
              <a:buAutoNum type="arabicPeriod"/>
            </a:pPr>
            <a:r>
              <a:rPr lang="en-US" sz="1800" b="1" i="0" dirty="0">
                <a:solidFill>
                  <a:srgbClr val="2E2F30"/>
                </a:solidFill>
                <a:effectLst/>
              </a:rPr>
              <a:t>Engage with Attendees:</a:t>
            </a:r>
            <a:r>
              <a:rPr lang="en-US" sz="1800" b="0" i="0" dirty="0">
                <a:solidFill>
                  <a:srgbClr val="2E2F30"/>
                </a:solidFill>
                <a:effectLst/>
              </a:rPr>
              <a:t> Be prepared to explain your presentation and answer questions. Practice your pitch to convey your research succinctly.</a:t>
            </a:r>
          </a:p>
          <a:p>
            <a:pPr marL="0" indent="-223838" algn="l">
              <a:buFont typeface="+mj-lt"/>
              <a:buAutoNum type="arabicPeriod"/>
            </a:pPr>
            <a:r>
              <a:rPr lang="en-US" sz="1800" b="1" i="0" dirty="0">
                <a:solidFill>
                  <a:srgbClr val="2E2F30"/>
                </a:solidFill>
                <a:effectLst/>
              </a:rPr>
              <a:t>Know Your Audience:</a:t>
            </a:r>
            <a:r>
              <a:rPr lang="en-US" sz="1800" b="0" i="0" dirty="0">
                <a:solidFill>
                  <a:srgbClr val="2E2F30"/>
                </a:solidFill>
                <a:effectLst/>
              </a:rPr>
              <a:t> Tailor your explanations based on the attendees’ backgrounds and interests.</a:t>
            </a:r>
          </a:p>
          <a:p>
            <a:pPr marL="0" indent="-223838" algn="l">
              <a:buFont typeface="+mj-lt"/>
              <a:buAutoNum type="arabicPeriod"/>
            </a:pPr>
            <a:r>
              <a:rPr lang="en-US" sz="1800" b="1" dirty="0">
                <a:solidFill>
                  <a:srgbClr val="2E2F30"/>
                </a:solidFill>
              </a:rPr>
              <a:t>Add a QR-code with additional information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8CF7EC1D-E04A-9C0D-744C-F816E09A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86" y="47160"/>
            <a:ext cx="10515600" cy="790919"/>
          </a:xfrm>
        </p:spPr>
        <p:txBody>
          <a:bodyPr/>
          <a:lstStyle/>
          <a:p>
            <a:pPr algn="ctr"/>
            <a:r>
              <a:rPr lang="en-US" dirty="0"/>
              <a:t>Presentation Suggestions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93DC5-281D-52A3-13C0-3BED28F6E0FF}"/>
              </a:ext>
            </a:extLst>
          </p:cNvPr>
          <p:cNvSpPr txBox="1"/>
          <p:nvPr/>
        </p:nvSpPr>
        <p:spPr>
          <a:xfrm>
            <a:off x="11252384" y="101805"/>
            <a:ext cx="863906" cy="761747"/>
          </a:xfrm>
          <a:prstGeom prst="rect">
            <a:avLst/>
          </a:prstGeom>
          <a:solidFill>
            <a:srgbClr val="94BD7E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pPr algn="ctr"/>
            <a:r>
              <a:rPr lang="en-US" sz="1100" dirty="0"/>
              <a:t>Your Logo</a:t>
            </a:r>
          </a:p>
          <a:p>
            <a:pPr algn="ctr"/>
            <a:r>
              <a:rPr lang="en-US" sz="1100" dirty="0"/>
              <a:t>Here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7572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77145-1AED-B8E4-ECE0-295157819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B74C08B-0CAA-CE64-FAFC-CF91FD4CFD67}"/>
              </a:ext>
            </a:extLst>
          </p:cNvPr>
          <p:cNvSpPr>
            <a:spLocks noGrp="1"/>
          </p:cNvSpPr>
          <p:nvPr/>
        </p:nvSpPr>
        <p:spPr>
          <a:xfrm>
            <a:off x="8943974" y="6512738"/>
            <a:ext cx="1419225" cy="164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58D3A0-80CB-461F-BCB4-47EA502522B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E9EB685-431D-FF48-A6AE-C4B097A1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983" y="180975"/>
            <a:ext cx="10515600" cy="790919"/>
          </a:xfrm>
        </p:spPr>
        <p:txBody>
          <a:bodyPr/>
          <a:lstStyle/>
          <a:p>
            <a:pPr algn="ctr"/>
            <a:r>
              <a:rPr lang="en-US" dirty="0"/>
              <a:t>Presentation Suggestions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83EC277-6569-EEA2-6A93-4AF56E72B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48" y="1396305"/>
            <a:ext cx="5693777" cy="4947168"/>
          </a:xfrm>
        </p:spPr>
        <p:txBody>
          <a:bodyPr/>
          <a:lstStyle/>
          <a:p>
            <a:pPr marL="0" indent="0">
              <a:buNone/>
            </a:pPr>
            <a:endParaRPr lang="en-US" altLang="en-US" sz="1800" dirty="0"/>
          </a:p>
          <a:p>
            <a:r>
              <a:rPr lang="en-US" altLang="en-US" sz="1800" dirty="0"/>
              <a:t>Use company logos in the upper right</a:t>
            </a:r>
          </a:p>
          <a:p>
            <a:r>
              <a:rPr lang="en-US" altLang="en-US" sz="1800" dirty="0"/>
              <a:t>Times New Roman, Arial, Calibri are typically used</a:t>
            </a:r>
          </a:p>
          <a:p>
            <a:r>
              <a:rPr lang="en-US" sz="1800" dirty="0"/>
              <a:t>Integrate text with visuals to have better impact on your presentation. </a:t>
            </a:r>
          </a:p>
          <a:p>
            <a:r>
              <a:rPr lang="en-US" sz="1800" dirty="0"/>
              <a:t>Relying solely on text will not effectively captivate attendees</a:t>
            </a:r>
          </a:p>
          <a:p>
            <a:r>
              <a:rPr lang="en-US" altLang="en-US" sz="1800" dirty="0"/>
              <a:t>15 slides are appropriate for a 15 minute presentation</a:t>
            </a:r>
          </a:p>
          <a:p>
            <a:r>
              <a:rPr lang="en-US" altLang="en-US" sz="1800" dirty="0"/>
              <a:t>While MS Power Point will scale fonts, try to keep fonts at least 16 point at smallest</a:t>
            </a:r>
          </a:p>
          <a:p>
            <a:r>
              <a:rPr lang="en-US" altLang="en-US" sz="1800" dirty="0"/>
              <a:t>Ensure figures have legible axes/labels (recommend 14-pt or larger equivalent font on slide)</a:t>
            </a:r>
            <a:endParaRPr lang="el-GR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DC961-16A2-B767-3750-189963787D78}"/>
              </a:ext>
            </a:extLst>
          </p:cNvPr>
          <p:cNvSpPr txBox="1"/>
          <p:nvPr/>
        </p:nvSpPr>
        <p:spPr>
          <a:xfrm>
            <a:off x="11252384" y="101805"/>
            <a:ext cx="863906" cy="761747"/>
          </a:xfrm>
          <a:prstGeom prst="rect">
            <a:avLst/>
          </a:prstGeom>
          <a:solidFill>
            <a:srgbClr val="94BD7E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pPr algn="ctr"/>
            <a:r>
              <a:rPr lang="en-US" sz="1100" dirty="0"/>
              <a:t>Your Logo</a:t>
            </a:r>
          </a:p>
          <a:p>
            <a:pPr algn="ctr"/>
            <a:r>
              <a:rPr lang="en-US" sz="1100" dirty="0"/>
              <a:t>Here</a:t>
            </a:r>
          </a:p>
          <a:p>
            <a:endParaRPr lang="en-US" sz="1050" dirty="0"/>
          </a:p>
        </p:txBody>
      </p:sp>
      <p:pic>
        <p:nvPicPr>
          <p:cNvPr id="18" name="Picture 17" descr="A graph of a waveguide&#10;&#10;AI-generated content may be incorrect.">
            <a:extLst>
              <a:ext uri="{FF2B5EF4-FFF2-40B4-BE49-F238E27FC236}">
                <a16:creationId xmlns:a16="http://schemas.microsoft.com/office/drawing/2014/main" id="{CC4CE62C-93A2-D207-2077-4AF80802C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6"/>
          <a:stretch/>
        </p:blipFill>
        <p:spPr>
          <a:xfrm>
            <a:off x="6456726" y="1601279"/>
            <a:ext cx="5735274" cy="406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3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ontent Placeholder 37">
            <a:extLst>
              <a:ext uri="{FF2B5EF4-FFF2-40B4-BE49-F238E27FC236}">
                <a16:creationId xmlns:a16="http://schemas.microsoft.com/office/drawing/2014/main" id="{AA320737-FFA9-1A48-A9E6-0CB0673F58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" y="1445402"/>
            <a:ext cx="4632577" cy="2816119"/>
          </a:xfrm>
        </p:spPr>
      </p:pic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655060E1-B3AB-2F41-86CC-18E1D51529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37" y="953125"/>
            <a:ext cx="5181600" cy="4275445"/>
          </a:xfr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89452E90-0C33-DC4D-B397-6608DB770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92" y="1093324"/>
            <a:ext cx="1731013" cy="4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B8CEB597-F348-C54E-8345-0CDF1B802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57" y="5535543"/>
            <a:ext cx="7808976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references if the material presented is not yours!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9B6C56-C977-0E42-9D09-1C167A5EEFB3}"/>
              </a:ext>
            </a:extLst>
          </p:cNvPr>
          <p:cNvSpPr/>
          <p:nvPr/>
        </p:nvSpPr>
        <p:spPr>
          <a:xfrm>
            <a:off x="2265212" y="4248833"/>
            <a:ext cx="219261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symbols don’t </a:t>
            </a:r>
            <a:r>
              <a:rPr lang="en-US" altLang="en-US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defining</a:t>
            </a:r>
            <a:endParaRPr lang="el-GR" alt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294282-042A-8C40-A539-EC99DD2F205F}"/>
              </a:ext>
            </a:extLst>
          </p:cNvPr>
          <p:cNvSpPr/>
          <p:nvPr/>
        </p:nvSpPr>
        <p:spPr>
          <a:xfrm>
            <a:off x="507663" y="422131"/>
            <a:ext cx="212690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symbols in figures as necessary</a:t>
            </a:r>
            <a:endParaRPr lang="el-GR" alt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6ABF8F3-B2A4-3946-85CC-5C37DD66686C}"/>
              </a:ext>
            </a:extLst>
          </p:cNvPr>
          <p:cNvSpPr/>
          <p:nvPr/>
        </p:nvSpPr>
        <p:spPr>
          <a:xfrm>
            <a:off x="1680515" y="1093324"/>
            <a:ext cx="70358" cy="1191783"/>
          </a:xfrm>
          <a:custGeom>
            <a:avLst/>
            <a:gdLst>
              <a:gd name="connsiteX0" fmla="*/ 0 w 238330"/>
              <a:gd name="connsiteY0" fmla="*/ 0 h 923544"/>
              <a:gd name="connsiteX1" fmla="*/ 201168 w 238330"/>
              <a:gd name="connsiteY1" fmla="*/ 539496 h 923544"/>
              <a:gd name="connsiteX2" fmla="*/ 237744 w 238330"/>
              <a:gd name="connsiteY2" fmla="*/ 923544 h 92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330" h="923544">
                <a:moveTo>
                  <a:pt x="0" y="0"/>
                </a:moveTo>
                <a:cubicBezTo>
                  <a:pt x="80772" y="192786"/>
                  <a:pt x="161544" y="385572"/>
                  <a:pt x="201168" y="539496"/>
                </a:cubicBezTo>
                <a:cubicBezTo>
                  <a:pt x="240792" y="693420"/>
                  <a:pt x="239268" y="808482"/>
                  <a:pt x="237744" y="923544"/>
                </a:cubicBezTo>
              </a:path>
            </a:pathLst>
          </a:custGeom>
          <a:noFill/>
          <a:ln w="25400">
            <a:solidFill>
              <a:schemeClr val="bg1">
                <a:lumMod val="65000"/>
              </a:schemeClr>
            </a:solidFill>
            <a:prstDash val="soli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2DEB0209-A357-424E-A0FF-AAD19FE374A3}"/>
              </a:ext>
            </a:extLst>
          </p:cNvPr>
          <p:cNvSpPr/>
          <p:nvPr/>
        </p:nvSpPr>
        <p:spPr>
          <a:xfrm>
            <a:off x="1662656" y="1085236"/>
            <a:ext cx="1636776" cy="165469"/>
          </a:xfrm>
          <a:custGeom>
            <a:avLst/>
            <a:gdLst>
              <a:gd name="connsiteX0" fmla="*/ 0 w 1792224"/>
              <a:gd name="connsiteY0" fmla="*/ 0 h 155448"/>
              <a:gd name="connsiteX1" fmla="*/ 914400 w 1792224"/>
              <a:gd name="connsiteY1" fmla="*/ 128016 h 155448"/>
              <a:gd name="connsiteX2" fmla="*/ 1792224 w 1792224"/>
              <a:gd name="connsiteY2" fmla="*/ 155448 h 15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2224" h="155448">
                <a:moveTo>
                  <a:pt x="0" y="0"/>
                </a:moveTo>
                <a:cubicBezTo>
                  <a:pt x="307848" y="51054"/>
                  <a:pt x="615696" y="102108"/>
                  <a:pt x="914400" y="128016"/>
                </a:cubicBezTo>
                <a:cubicBezTo>
                  <a:pt x="1213104" y="153924"/>
                  <a:pt x="1502664" y="154686"/>
                  <a:pt x="1792224" y="155448"/>
                </a:cubicBezTo>
              </a:path>
            </a:pathLst>
          </a:custGeom>
          <a:noFill/>
          <a:ln w="25400">
            <a:solidFill>
              <a:schemeClr val="bg1">
                <a:lumMod val="65000"/>
              </a:schemeClr>
            </a:solidFill>
            <a:prstDash val="soli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2D44F65-94D1-6B41-88AE-456116AA642C}"/>
              </a:ext>
            </a:extLst>
          </p:cNvPr>
          <p:cNvSpPr/>
          <p:nvPr/>
        </p:nvSpPr>
        <p:spPr>
          <a:xfrm>
            <a:off x="4457827" y="3451376"/>
            <a:ext cx="979381" cy="1151044"/>
          </a:xfrm>
          <a:custGeom>
            <a:avLst/>
            <a:gdLst>
              <a:gd name="connsiteX0" fmla="*/ 0 w 886968"/>
              <a:gd name="connsiteY0" fmla="*/ 1207008 h 1207008"/>
              <a:gd name="connsiteX1" fmla="*/ 685800 w 886968"/>
              <a:gd name="connsiteY1" fmla="*/ 804672 h 1207008"/>
              <a:gd name="connsiteX2" fmla="*/ 886968 w 886968"/>
              <a:gd name="connsiteY2" fmla="*/ 0 h 120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968" h="1207008">
                <a:moveTo>
                  <a:pt x="0" y="1207008"/>
                </a:moveTo>
                <a:cubicBezTo>
                  <a:pt x="268986" y="1106424"/>
                  <a:pt x="537972" y="1005840"/>
                  <a:pt x="685800" y="804672"/>
                </a:cubicBezTo>
                <a:cubicBezTo>
                  <a:pt x="833628" y="603504"/>
                  <a:pt x="860298" y="301752"/>
                  <a:pt x="886968" y="0"/>
                </a:cubicBezTo>
              </a:path>
            </a:pathLst>
          </a:custGeom>
          <a:noFill/>
          <a:ln w="25400">
            <a:solidFill>
              <a:schemeClr val="bg1">
                <a:lumMod val="65000"/>
              </a:schemeClr>
            </a:solidFill>
            <a:prstDash val="soli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CAD8414-DFE0-DA48-9762-F340C13483C8}"/>
              </a:ext>
            </a:extLst>
          </p:cNvPr>
          <p:cNvSpPr/>
          <p:nvPr/>
        </p:nvSpPr>
        <p:spPr>
          <a:xfrm>
            <a:off x="1395560" y="3990871"/>
            <a:ext cx="869652" cy="646331"/>
          </a:xfrm>
          <a:custGeom>
            <a:avLst/>
            <a:gdLst>
              <a:gd name="connsiteX0" fmla="*/ 795528 w 795528"/>
              <a:gd name="connsiteY0" fmla="*/ 713232 h 713232"/>
              <a:gd name="connsiteX1" fmla="*/ 173736 w 795528"/>
              <a:gd name="connsiteY1" fmla="*/ 457200 h 713232"/>
              <a:gd name="connsiteX2" fmla="*/ 0 w 795528"/>
              <a:gd name="connsiteY2" fmla="*/ 0 h 71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528" h="713232">
                <a:moveTo>
                  <a:pt x="795528" y="713232"/>
                </a:moveTo>
                <a:cubicBezTo>
                  <a:pt x="550926" y="644652"/>
                  <a:pt x="306324" y="576072"/>
                  <a:pt x="173736" y="457200"/>
                </a:cubicBezTo>
                <a:cubicBezTo>
                  <a:pt x="41148" y="338328"/>
                  <a:pt x="20574" y="169164"/>
                  <a:pt x="0" y="0"/>
                </a:cubicBezTo>
              </a:path>
            </a:pathLst>
          </a:custGeom>
          <a:noFill/>
          <a:ln w="25400">
            <a:solidFill>
              <a:schemeClr val="bg1">
                <a:lumMod val="65000"/>
              </a:schemeClr>
            </a:solidFill>
            <a:prstDash val="soli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553BEAD-60B2-3B41-A4B1-F521F4B2EAAD}"/>
              </a:ext>
            </a:extLst>
          </p:cNvPr>
          <p:cNvSpPr/>
          <p:nvPr/>
        </p:nvSpPr>
        <p:spPr>
          <a:xfrm>
            <a:off x="7231216" y="2207508"/>
            <a:ext cx="339463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figures have legible axes/labels (recommend 14-pt or larger equivalent font on slide)</a:t>
            </a:r>
            <a:endParaRPr lang="el-GR" alt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1830BF-C81B-594F-945C-3D78FD551457}"/>
              </a:ext>
            </a:extLst>
          </p:cNvPr>
          <p:cNvSpPr/>
          <p:nvPr/>
        </p:nvSpPr>
        <p:spPr>
          <a:xfrm>
            <a:off x="7971641" y="3455587"/>
            <a:ext cx="29667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Maximize figure size for ease of viewing for audience</a:t>
            </a:r>
            <a:endParaRPr lang="el-GR" alt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525D5F32-26D1-D84D-B811-5355150A7F90}"/>
              </a:ext>
            </a:extLst>
          </p:cNvPr>
          <p:cNvSpPr/>
          <p:nvPr/>
        </p:nvSpPr>
        <p:spPr>
          <a:xfrm>
            <a:off x="6872441" y="1853406"/>
            <a:ext cx="352425" cy="368300"/>
          </a:xfrm>
          <a:custGeom>
            <a:avLst/>
            <a:gdLst>
              <a:gd name="connsiteX0" fmla="*/ 352425 w 352425"/>
              <a:gd name="connsiteY0" fmla="*/ 368300 h 368300"/>
              <a:gd name="connsiteX1" fmla="*/ 241300 w 352425"/>
              <a:gd name="connsiteY1" fmla="*/ 165100 h 368300"/>
              <a:gd name="connsiteX2" fmla="*/ 0 w 352425"/>
              <a:gd name="connsiteY2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368300">
                <a:moveTo>
                  <a:pt x="352425" y="368300"/>
                </a:moveTo>
                <a:cubicBezTo>
                  <a:pt x="326231" y="297391"/>
                  <a:pt x="300037" y="226483"/>
                  <a:pt x="241300" y="165100"/>
                </a:cubicBezTo>
                <a:cubicBezTo>
                  <a:pt x="182563" y="103717"/>
                  <a:pt x="91281" y="51858"/>
                  <a:pt x="0" y="0"/>
                </a:cubicBezTo>
              </a:path>
            </a:pathLst>
          </a:custGeom>
          <a:noFill/>
          <a:ln w="25400">
            <a:solidFill>
              <a:schemeClr val="bg1">
                <a:lumMod val="65000"/>
              </a:schemeClr>
            </a:solidFill>
            <a:prstDash val="soli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BDC37354-515F-D545-859B-C1AE602C47B8}"/>
              </a:ext>
            </a:extLst>
          </p:cNvPr>
          <p:cNvSpPr/>
          <p:nvPr/>
        </p:nvSpPr>
        <p:spPr>
          <a:xfrm>
            <a:off x="7231216" y="1796256"/>
            <a:ext cx="434975" cy="415925"/>
          </a:xfrm>
          <a:custGeom>
            <a:avLst/>
            <a:gdLst>
              <a:gd name="connsiteX0" fmla="*/ 0 w 434975"/>
              <a:gd name="connsiteY0" fmla="*/ 415925 h 415925"/>
              <a:gd name="connsiteX1" fmla="*/ 165100 w 434975"/>
              <a:gd name="connsiteY1" fmla="*/ 117475 h 415925"/>
              <a:gd name="connsiteX2" fmla="*/ 434975 w 434975"/>
              <a:gd name="connsiteY2" fmla="*/ 0 h 41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975" h="415925">
                <a:moveTo>
                  <a:pt x="0" y="415925"/>
                </a:moveTo>
                <a:cubicBezTo>
                  <a:pt x="46302" y="301360"/>
                  <a:pt x="92604" y="186796"/>
                  <a:pt x="165100" y="117475"/>
                </a:cubicBezTo>
                <a:cubicBezTo>
                  <a:pt x="237596" y="48154"/>
                  <a:pt x="336285" y="24077"/>
                  <a:pt x="434975" y="0"/>
                </a:cubicBezTo>
              </a:path>
            </a:pathLst>
          </a:custGeom>
          <a:noFill/>
          <a:ln w="25400">
            <a:solidFill>
              <a:schemeClr val="bg1">
                <a:lumMod val="65000"/>
              </a:schemeClr>
            </a:solidFill>
            <a:prstDash val="soli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F0D63A-5828-4221-8E9D-529D8EF7F9C9}"/>
              </a:ext>
            </a:extLst>
          </p:cNvPr>
          <p:cNvSpPr txBox="1"/>
          <p:nvPr/>
        </p:nvSpPr>
        <p:spPr>
          <a:xfrm>
            <a:off x="11252384" y="101805"/>
            <a:ext cx="863906" cy="761747"/>
          </a:xfrm>
          <a:prstGeom prst="rect">
            <a:avLst/>
          </a:prstGeom>
          <a:solidFill>
            <a:srgbClr val="94BD7E"/>
          </a:solidFill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pPr algn="ctr"/>
            <a:r>
              <a:rPr lang="en-US" sz="1100" dirty="0"/>
              <a:t>Your Logo</a:t>
            </a:r>
          </a:p>
          <a:p>
            <a:pPr algn="ctr"/>
            <a:r>
              <a:rPr lang="en-US" sz="1100" dirty="0"/>
              <a:t>Here</a:t>
            </a:r>
          </a:p>
          <a:p>
            <a:endParaRPr lang="en-US" sz="1050" dirty="0"/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F60EFBE2-AD84-4F20-A75B-AE0DEB888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383" y="163287"/>
            <a:ext cx="10140136" cy="770199"/>
          </a:xfrm>
        </p:spPr>
        <p:txBody>
          <a:bodyPr/>
          <a:lstStyle/>
          <a:p>
            <a:r>
              <a:rPr lang="en-US" dirty="0"/>
              <a:t>Figure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2DCE9-73D0-A561-4C55-5C6E672D1491}"/>
              </a:ext>
            </a:extLst>
          </p:cNvPr>
          <p:cNvSpPr txBox="1"/>
          <p:nvPr/>
        </p:nvSpPr>
        <p:spPr>
          <a:xfrm>
            <a:off x="1571117" y="6050357"/>
            <a:ext cx="936728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333333"/>
                </a:solidFill>
                <a:effectLst/>
                <a:latin typeface="HelveticaNeue Regular"/>
              </a:rPr>
              <a:t>S. Lange, D. Schröder, C. Hedayat, C. </a:t>
            </a:r>
            <a:r>
              <a:rPr lang="en-US" sz="800" b="0" i="0" dirty="0" err="1">
                <a:solidFill>
                  <a:srgbClr val="333333"/>
                </a:solidFill>
                <a:effectLst/>
                <a:latin typeface="HelveticaNeue Regular"/>
              </a:rPr>
              <a:t>Hangmann</a:t>
            </a:r>
            <a:r>
              <a:rPr lang="en-US" sz="800" b="0" i="0" dirty="0">
                <a:solidFill>
                  <a:srgbClr val="333333"/>
                </a:solidFill>
                <a:effectLst/>
                <a:latin typeface="HelveticaNeue Regular"/>
              </a:rPr>
              <a:t>, T. Otto and U. </a:t>
            </a:r>
            <a:r>
              <a:rPr lang="en-US" sz="800" b="0" i="0" dirty="0" err="1">
                <a:solidFill>
                  <a:srgbClr val="333333"/>
                </a:solidFill>
                <a:effectLst/>
                <a:latin typeface="HelveticaNeue Regular"/>
              </a:rPr>
              <a:t>Hilleringmann</a:t>
            </a:r>
            <a:r>
              <a:rPr lang="en-US" sz="800" b="0" i="0" dirty="0">
                <a:solidFill>
                  <a:srgbClr val="333333"/>
                </a:solidFill>
                <a:effectLst/>
                <a:latin typeface="HelveticaNeue Regular"/>
              </a:rPr>
              <a:t>, "Investigation of the Surface Equivalence Principle on a Metal Surface for a Near-Field to Far-Field Transformation by the NFS3000," </a:t>
            </a:r>
            <a:r>
              <a:rPr lang="en-US" sz="800" b="0" i="1" dirty="0">
                <a:solidFill>
                  <a:srgbClr val="333333"/>
                </a:solidFill>
                <a:effectLst/>
                <a:latin typeface="HelveticaNeue Regular"/>
              </a:rPr>
              <a:t>2020 International Symposium on Electromagnetic Compatibility - EMC EUROPE</a:t>
            </a:r>
            <a:r>
              <a:rPr lang="en-US" sz="800" b="0" i="0" dirty="0">
                <a:solidFill>
                  <a:srgbClr val="333333"/>
                </a:solidFill>
                <a:effectLst/>
                <a:latin typeface="HelveticaNeue Regular"/>
              </a:rPr>
              <a:t>, Rome, Italy, 2020, pp. 1-6, </a:t>
            </a:r>
            <a:r>
              <a:rPr lang="en-US" sz="800" b="0" i="0" dirty="0" err="1">
                <a:solidFill>
                  <a:srgbClr val="333333"/>
                </a:solidFill>
                <a:effectLst/>
                <a:latin typeface="HelveticaNeue Regular"/>
              </a:rPr>
              <a:t>doi</a:t>
            </a:r>
            <a:r>
              <a:rPr lang="en-US" sz="800" b="0" i="0" dirty="0">
                <a:solidFill>
                  <a:srgbClr val="333333"/>
                </a:solidFill>
                <a:effectLst/>
                <a:latin typeface="HelveticaNeue Regular"/>
              </a:rPr>
              <a:t>: 10.1109/EMCEUROPE48519.2020.9245697.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172756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402E94-2E2D-4CD5-9A2F-68C520F8FAAA}" vid="{A0D78945-4D89-4806-BA70-87ECAFF310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2391d7-0171-414a-a737-a326e77a92c9">
      <Terms xmlns="http://schemas.microsoft.com/office/infopath/2007/PartnerControls"/>
    </lcf76f155ced4ddcb4097134ff3c332f>
    <TaxCatchAll xmlns="374bbeaf-1694-4402-916d-fe05ccaa294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244EBC9E117B44AE4F1FD9F4C65248" ma:contentTypeVersion="19" ma:contentTypeDescription="Create a new document." ma:contentTypeScope="" ma:versionID="d42a3d007f866b329221f725d34917e1">
  <xsd:schema xmlns:xsd="http://www.w3.org/2001/XMLSchema" xmlns:xs="http://www.w3.org/2001/XMLSchema" xmlns:p="http://schemas.microsoft.com/office/2006/metadata/properties" xmlns:ns2="b62391d7-0171-414a-a737-a326e77a92c9" xmlns:ns3="374bbeaf-1694-4402-916d-fe05ccaa2942" targetNamespace="http://schemas.microsoft.com/office/2006/metadata/properties" ma:root="true" ma:fieldsID="4c9503e56afeb089321650ceaf81be90" ns2:_="" ns3:_="">
    <xsd:import namespace="b62391d7-0171-414a-a737-a326e77a92c9"/>
    <xsd:import namespace="374bbeaf-1694-4402-916d-fe05ccaa29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391d7-0171-414a-a737-a326e77a9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577dc0c-f6a5-4fdc-a099-a77f50d703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bbeaf-1694-4402-916d-fe05ccaa294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68a2333-2ac7-4aaf-a620-aff8d53304b4}" ma:internalName="TaxCatchAll" ma:showField="CatchAllData" ma:web="374bbeaf-1694-4402-916d-fe05ccaa29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5AE716-227A-4CB5-B1E1-3F89E3FC0F2E}">
  <ds:schemaRefs>
    <ds:schemaRef ds:uri="b62391d7-0171-414a-a737-a326e77a92c9"/>
    <ds:schemaRef ds:uri="374bbeaf-1694-4402-916d-fe05ccaa2942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44F4E4F-9C0A-4660-AE49-C8D92ED8D4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391d7-0171-414a-a737-a326e77a92c9"/>
    <ds:schemaRef ds:uri="374bbeaf-1694-4402-916d-fe05ccaa29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07CBB8-B66F-415D-80F3-F7DC6B363A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26303</TotalTime>
  <Words>492</Words>
  <Application>Microsoft Macintosh PowerPoint</Application>
  <PresentationFormat>Widescreen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HelveticaNeue Regular</vt:lpstr>
      <vt:lpstr>Roboto</vt:lpstr>
      <vt:lpstr>Times New Roman</vt:lpstr>
      <vt:lpstr>1_Office Theme</vt:lpstr>
      <vt:lpstr>Paper Title for the 2025 Antenna Measurement Techniques Association (AMTA)</vt:lpstr>
      <vt:lpstr>Presentation Suggestions</vt:lpstr>
      <vt:lpstr>Presentation Suggestions</vt:lpstr>
      <vt:lpstr>Figure Guidelines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AMTA 2024</dc:creator>
  <cp:lastModifiedBy>Salazar Cerreno, Jorge L.</cp:lastModifiedBy>
  <cp:revision>129</cp:revision>
  <dcterms:created xsi:type="dcterms:W3CDTF">2021-11-09T19:46:03Z</dcterms:created>
  <dcterms:modified xsi:type="dcterms:W3CDTF">2025-03-20T00:26:26Z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0x01010087244EBC9E117B44AE4F1FD9F4C65248</vt:lpwstr>
  </property>
  <property fmtid="{D5CDD505-2E9C-101B-9397-08002B2CF9AE}" pid="3" name="MediaServiceImageTags">
    <vt:lpwstr/>
  </property>
</Properties>
</file>